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232" r:id="rId3"/>
    <p:sldId id="259" r:id="rId4"/>
    <p:sldId id="2164" r:id="rId5"/>
    <p:sldId id="2058" r:id="rId6"/>
    <p:sldId id="820" r:id="rId7"/>
    <p:sldId id="2081" r:id="rId8"/>
    <p:sldId id="2132" r:id="rId9"/>
    <p:sldId id="2151" r:id="rId10"/>
    <p:sldId id="2189" r:id="rId11"/>
    <p:sldId id="2166" r:id="rId12"/>
    <p:sldId id="2188" r:id="rId13"/>
    <p:sldId id="2187" r:id="rId14"/>
    <p:sldId id="2240" r:id="rId15"/>
    <p:sldId id="2177" r:id="rId16"/>
    <p:sldId id="813" r:id="rId17"/>
    <p:sldId id="2246" r:id="rId18"/>
    <p:sldId id="825" r:id="rId19"/>
    <p:sldId id="2202" r:id="rId20"/>
    <p:sldId id="2167" r:id="rId21"/>
    <p:sldId id="1980" r:id="rId22"/>
    <p:sldId id="2247" r:id="rId23"/>
    <p:sldId id="2084" r:id="rId24"/>
    <p:sldId id="2204" r:id="rId25"/>
    <p:sldId id="2185" r:id="rId26"/>
    <p:sldId id="2186" r:id="rId27"/>
    <p:sldId id="2168" r:id="rId28"/>
    <p:sldId id="2206" r:id="rId29"/>
    <p:sldId id="2169" r:id="rId30"/>
    <p:sldId id="2170" r:id="rId31"/>
    <p:sldId id="2205" r:id="rId32"/>
    <p:sldId id="2172" r:id="rId33"/>
    <p:sldId id="2173" r:id="rId34"/>
    <p:sldId id="2241" r:id="rId35"/>
    <p:sldId id="2099" r:id="rId36"/>
    <p:sldId id="2175" r:id="rId37"/>
    <p:sldId id="2176" r:id="rId38"/>
    <p:sldId id="2178" r:id="rId39"/>
    <p:sldId id="2195" r:id="rId40"/>
    <p:sldId id="822" r:id="rId41"/>
    <p:sldId id="2091" r:id="rId42"/>
    <p:sldId id="824" r:id="rId43"/>
    <p:sldId id="1999" r:id="rId44"/>
    <p:sldId id="2196" r:id="rId45"/>
    <p:sldId id="257" r:id="rId46"/>
    <p:sldId id="461" r:id="rId47"/>
    <p:sldId id="459" r:id="rId48"/>
    <p:sldId id="465" r:id="rId49"/>
    <p:sldId id="2244" r:id="rId50"/>
    <p:sldId id="2212" r:id="rId51"/>
    <p:sldId id="2230" r:id="rId52"/>
    <p:sldId id="2229" r:id="rId53"/>
    <p:sldId id="2216" r:id="rId54"/>
    <p:sldId id="2217" r:id="rId55"/>
    <p:sldId id="2218" r:id="rId56"/>
    <p:sldId id="2231" r:id="rId57"/>
    <p:sldId id="2219" r:id="rId58"/>
    <p:sldId id="2220" r:id="rId59"/>
    <p:sldId id="2222" r:id="rId60"/>
    <p:sldId id="2221" r:id="rId61"/>
    <p:sldId id="2223" r:id="rId62"/>
    <p:sldId id="2228" r:id="rId63"/>
    <p:sldId id="2242" r:id="rId64"/>
    <p:sldId id="2243" r:id="rId65"/>
    <p:sldId id="2207" r:id="rId66"/>
    <p:sldId id="2237" r:id="rId67"/>
    <p:sldId id="262" r:id="rId68"/>
    <p:sldId id="263" r:id="rId69"/>
    <p:sldId id="268" r:id="rId70"/>
    <p:sldId id="266" r:id="rId71"/>
    <p:sldId id="2239" r:id="rId72"/>
    <p:sldId id="2238" r:id="rId73"/>
    <p:sldId id="217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232"/>
            <p14:sldId id="259"/>
            <p14:sldId id="2164"/>
            <p14:sldId id="2058"/>
            <p14:sldId id="820"/>
            <p14:sldId id="2081"/>
            <p14:sldId id="2132"/>
            <p14:sldId id="2151"/>
            <p14:sldId id="2189"/>
            <p14:sldId id="2166"/>
            <p14:sldId id="2188"/>
            <p14:sldId id="2187"/>
            <p14:sldId id="2240"/>
            <p14:sldId id="2177"/>
            <p14:sldId id="813"/>
            <p14:sldId id="2246"/>
            <p14:sldId id="825"/>
            <p14:sldId id="2202"/>
            <p14:sldId id="2167"/>
            <p14:sldId id="1980"/>
            <p14:sldId id="2247"/>
            <p14:sldId id="2084"/>
            <p14:sldId id="2204"/>
            <p14:sldId id="2185"/>
            <p14:sldId id="2186"/>
            <p14:sldId id="2168"/>
            <p14:sldId id="2206"/>
            <p14:sldId id="2169"/>
            <p14:sldId id="2170"/>
            <p14:sldId id="2205"/>
            <p14:sldId id="2172"/>
            <p14:sldId id="2173"/>
            <p14:sldId id="2241"/>
            <p14:sldId id="2099"/>
            <p14:sldId id="2175"/>
            <p14:sldId id="2176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822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</p14:sldIdLst>
        </p14:section>
        <p14:section name="Bots" id="{46740CE4-A08E-CF42-AFD2-37A22FEC8D29}">
          <p14:sldIdLst/>
        </p14:section>
        <p14:section name="Untitled Section" id="{EAA023BA-4738-6E42-A4F8-36131808EBDC}">
          <p14:sldIdLst>
            <p14:sldId id="2244"/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21"/>
            <p14:sldId id="2223"/>
            <p14:sldId id="2228"/>
            <p14:sldId id="2242"/>
            <p14:sldId id="2243"/>
            <p14:sldId id="2207"/>
            <p14:sldId id="2237"/>
            <p14:sldId id="262"/>
            <p14:sldId id="263"/>
            <p14:sldId id="268"/>
            <p14:sldId id="266"/>
            <p14:sldId id="2239"/>
            <p14:sldId id="2238"/>
            <p14:sldId id="2171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3"/>
    <p:restoredTop sz="94607"/>
  </p:normalViewPr>
  <p:slideViewPr>
    <p:cSldViewPr snapToGrid="0">
      <p:cViewPr varScale="1">
        <p:scale>
          <a:sx n="136" d="100"/>
          <a:sy n="136" d="100"/>
        </p:scale>
        <p:origin x="232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6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8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54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6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7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33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35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United_States_House_of_Representativ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recommendpapers.xyz/" TargetMode="External"/><Relationship Id="rId2" Type="http://schemas.openxmlformats.org/officeDocument/2006/relationships/hyperlink" Target="https://api.semanticscholar.org/api-docs/dataset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31EF-0511-C824-AC34-4F28B74A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7835-BEF9-B4C3-FB3E-5C48DF8D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4759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Dimension Reduction</a:t>
            </a:r>
            <a:br>
              <a:rPr lang="en-US" dirty="0"/>
            </a:br>
            <a:r>
              <a:rPr lang="en-US" dirty="0"/>
              <a:t>(and Motivation for 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1CF7-25DB-53A0-28D8-06A9D916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03042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95D5F-C8C9-D904-432A-32295C66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2543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12743-F4F8-0AAB-6F7C-00F59671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27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71D3-22B3-CA85-36F1-B8A06E4F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625D-E23E-E994-04EB-E15BC9E0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ANN typically starts by compressing vectors</a:t>
                </a:r>
              </a:p>
              <a:p>
                <a:pPr lvl="1"/>
                <a:r>
                  <a:rPr lang="en-US" dirty="0"/>
                  <a:t>Using PQ (Product-Quantization)</a:t>
                </a:r>
              </a:p>
              <a:p>
                <a:pPr lvl="1"/>
                <a:r>
                  <a:rPr lang="en-US" dirty="0"/>
                  <a:t>SVD (dimension reduction): Better Understood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E7C74-8663-4FCC-BB92-EBC780EB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6F17-58BE-C845-9769-4FCC602F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688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  <a:p>
            <a:r>
              <a:rPr lang="en-US" dirty="0"/>
              <a:t>But don’t you hate it when</a:t>
            </a:r>
          </a:p>
          <a:p>
            <a:pPr lvl="1"/>
            <a:r>
              <a:rPr lang="en-US" dirty="0"/>
              <a:t>Boomer says</a:t>
            </a:r>
          </a:p>
          <a:p>
            <a:pPr lvl="2"/>
            <a:r>
              <a:rPr lang="en-US" i="1" dirty="0"/>
              <a:t>It was a bad idea then</a:t>
            </a:r>
          </a:p>
          <a:p>
            <a:pPr lvl="2"/>
            <a:r>
              <a:rPr lang="en-US" i="1" dirty="0"/>
              <a:t>and it is still a bad idea now</a:t>
            </a:r>
          </a:p>
          <a:p>
            <a:r>
              <a:rPr lang="en-US" dirty="0"/>
              <a:t>Bottom line</a:t>
            </a:r>
          </a:p>
          <a:p>
            <a:pPr lvl="1"/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00B6D-57B7-454F-715A-C787E3F0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ECE7B-E30B-4A1E-4A4C-2CB2A22904D5}"/>
              </a:ext>
            </a:extLst>
          </p:cNvPr>
          <p:cNvSpPr txBox="1"/>
          <p:nvPr/>
        </p:nvSpPr>
        <p:spPr>
          <a:xfrm>
            <a:off x="946826" y="4796263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5BED-610A-DA7E-D0A1-5F4CCA56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BAD44-98DA-5027-1D08-EDEFA4E02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6A53-7988-4CDD-A593-D1F6C26B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DDF344-B67A-8D21-2E00-8B06616DA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8D16-08AD-9390-7017-A416BEA11D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1950s: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(Shannon, Skinner, Firth, Harris)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1970s: Rationalism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(Chomsky, Minsky)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1990s: Revival of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(IBM, AT&amp;T Bell Labs)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2010s: Extreme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83BF55-4B95-0446-47DF-B364857B2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What’s Hot and What’s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7DC15-3C07-2944-1299-5FE6A95B58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Then (1990s)</a:t>
            </a:r>
          </a:p>
          <a:p>
            <a:pPr lvl="1"/>
            <a:r>
              <a:rPr lang="en-US" b="1" dirty="0"/>
              <a:t>Hot</a:t>
            </a:r>
            <a:r>
              <a:rPr lang="en-US" dirty="0"/>
              <a:t>: Rationalism</a:t>
            </a:r>
          </a:p>
          <a:p>
            <a:pPr lvl="2"/>
            <a:r>
              <a:rPr lang="en-US" dirty="0"/>
              <a:t>GOFAI (Good Old-Fashioned AI)</a:t>
            </a:r>
          </a:p>
          <a:p>
            <a:pPr lvl="2"/>
            <a:r>
              <a:rPr lang="en-US" dirty="0"/>
              <a:t>Reasoning, representation, rationalism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: Empiricism (Data)</a:t>
            </a:r>
          </a:p>
          <a:p>
            <a:pPr lvl="2"/>
            <a:r>
              <a:rPr lang="en-US" dirty="0"/>
              <a:t>We started EMNLP (E-Word) </a:t>
            </a:r>
          </a:p>
          <a:p>
            <a:pPr lvl="2"/>
            <a:r>
              <a:rPr lang="en-US" dirty="0"/>
              <a:t>because ACL was rejecting E-Work</a:t>
            </a:r>
          </a:p>
          <a:p>
            <a:r>
              <a:rPr lang="en-US" dirty="0"/>
              <a:t>Now</a:t>
            </a:r>
          </a:p>
          <a:p>
            <a:pPr lvl="1"/>
            <a:r>
              <a:rPr lang="en-US" b="1" dirty="0"/>
              <a:t>Hot</a:t>
            </a:r>
            <a:r>
              <a:rPr lang="en-US" dirty="0"/>
              <a:t>: Bots, Catch-as-catch-can data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: SVD, Sampling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C6026-4DC9-064D-E89E-3B265D63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6ECCA-6BA8-502B-EACE-3C39B7B2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6801C45-9F6B-F73F-0914-EC8AD7F06D60}"/>
              </a:ext>
            </a:extLst>
          </p:cNvPr>
          <p:cNvSpPr/>
          <p:nvPr/>
        </p:nvSpPr>
        <p:spPr>
          <a:xfrm>
            <a:off x="4753497" y="4347369"/>
            <a:ext cx="2098153" cy="557178"/>
          </a:xfrm>
          <a:prstGeom prst="wedgeRoundRectCallout">
            <a:avLst>
              <a:gd name="adj1" fmla="val 43738"/>
              <a:gd name="adj2" fmla="val 1915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for a revival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D583FDB-7560-0F6A-5D82-263078BBF0A0}"/>
              </a:ext>
            </a:extLst>
          </p:cNvPr>
          <p:cNvSpPr/>
          <p:nvPr/>
        </p:nvSpPr>
        <p:spPr>
          <a:xfrm>
            <a:off x="4753498" y="4347369"/>
            <a:ext cx="2098153" cy="557178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for a revival</a:t>
            </a:r>
          </a:p>
        </p:txBody>
      </p:sp>
    </p:spTree>
    <p:extLst>
      <p:ext uri="{BB962C8B-B14F-4D97-AF65-F5344CB8AC3E}">
        <p14:creationId xmlns:p14="http://schemas.microsoft.com/office/powerpoint/2010/main" val="393714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D67A-1C03-3F12-1303-B456062B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A93A2-E194-CBF4-F4E2-2756A03B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20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F93E6-22E5-6373-E0A6-44782E7D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17DFA-CEB6-D012-03B9-A06D2360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FF68A-02CC-C99C-81CF-848F185A1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063F1-0C50-F13D-28A6-E3CFFBB7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pic>
        <p:nvPicPr>
          <p:cNvPr id="9" name="Content Placeholder 8" descr="A cartoon of a person holding a pencil&#10;&#10;AI-generated content may be incorrect.">
            <a:extLst>
              <a:ext uri="{FF2B5EF4-FFF2-40B4-BE49-F238E27FC236}">
                <a16:creationId xmlns:a16="http://schemas.microsoft.com/office/drawing/2014/main" id="{66CF3ADF-115C-CB29-469A-125902DBBFC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501650"/>
            <a:ext cx="5392132" cy="5935677"/>
          </a:xfrm>
        </p:spPr>
      </p:pic>
      <p:pic>
        <p:nvPicPr>
          <p:cNvPr id="11" name="Content Placeholder 10" descr="A person's face with text overlay&#10;&#10;AI-generated content may be incorrect.">
            <a:extLst>
              <a:ext uri="{FF2B5EF4-FFF2-40B4-BE49-F238E27FC236}">
                <a16:creationId xmlns:a16="http://schemas.microsoft.com/office/drawing/2014/main" id="{F38A5C0C-1095-F7C9-4F76-7E38A000F26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978454" y="2597346"/>
            <a:ext cx="7264291" cy="3759004"/>
          </a:xfrm>
        </p:spPr>
      </p:pic>
    </p:spTree>
    <p:extLst>
      <p:ext uri="{BB962C8B-B14F-4D97-AF65-F5344CB8AC3E}">
        <p14:creationId xmlns:p14="http://schemas.microsoft.com/office/powerpoint/2010/main" val="2108066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0FFB0-292A-64E8-4B32-D27AB4CA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BA4F-861A-D975-912C-A6B31E3A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424644-B1FF-CD3C-3DCF-D251C82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C1B7C7-30FD-76A5-D24A-67B70FD1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72799-82C5-D584-E2B2-69C16B07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FB84B-6108-3915-AFC7-BA32BE3B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03341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CDD8-D90E-B179-8E60-761ABF7F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49F79-5344-BD3B-1E8E-FFB973C6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D69A8-1050-D82D-A5E7-5EFB6173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E9F-562D-486E-5C63-17256D3E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78F8E4-1226-E166-3EED-4EFBC58F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B7AA7-3BB8-F49C-35EE-6A7962E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A136-2309-C937-9A9C-37A1FB7A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3F93F-BCB1-446A-DEAC-531E877E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01354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52249-01F8-E770-8D4F-1058DC5C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7ECC8-1DE7-801A-DB7D-7CD0E5B7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840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  <a:p>
            <a:pPr lvl="1"/>
            <a:r>
              <a:rPr lang="en-US" dirty="0"/>
              <a:t>And therefore, academic books were not helpful to Chap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>
            <a:off x="9278829" y="3344462"/>
            <a:ext cx="2373190" cy="838605"/>
          </a:xfrm>
          <a:prstGeom prst="wedgeRoundRectCallout">
            <a:avLst>
              <a:gd name="adj1" fmla="val -73751"/>
              <a:gd name="adj2" fmla="val -23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FECD5-FC8E-D125-846C-6E07D3BC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Less concern for sampling</a:t>
            </a:r>
          </a:p>
          <a:p>
            <a:pPr lvl="1"/>
            <a:r>
              <a:rPr lang="en-US" dirty="0"/>
              <a:t>“There is no data like more data” </a:t>
            </a:r>
          </a:p>
          <a:p>
            <a:pPr lvl="1"/>
            <a:r>
              <a:rPr lang="en-US" dirty="0"/>
              <a:t>– Robert Mercer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439F5-5C9D-1CF0-B725-0E224AB9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32F66-D944-5945-F088-B0E6E8DA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time, topic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590B-F994-1253-2A72-CC1D81D1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897AE5-BACB-7DAB-03EE-71283024DAC6}"/>
              </a:ext>
            </a:extLst>
          </p:cNvPr>
          <p:cNvSpPr/>
          <p:nvPr/>
        </p:nvSpPr>
        <p:spPr>
          <a:xfrm>
            <a:off x="10101082" y="2863445"/>
            <a:ext cx="1972036" cy="1144079"/>
          </a:xfrm>
          <a:prstGeom prst="wedgeRoundRectCallout">
            <a:avLst>
              <a:gd name="adj1" fmla="val -24108"/>
              <a:gd name="adj2" fmla="val -157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Poisson:</a:t>
            </a:r>
          </a:p>
          <a:p>
            <a:pPr algn="ctr"/>
            <a:r>
              <a:rPr lang="en-US" sz="2400" dirty="0"/>
              <a:t>104 of 500 </a:t>
            </a:r>
            <a:r>
              <a:rPr lang="en-US" sz="2400" dirty="0">
                <a:sym typeface="Wingdings" pitchFamily="2" charset="2"/>
              </a:rPr>
              <a:t> {0,1, 2}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8F7D3-FBF5-EF74-D401-24FF1286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Monte Carlo Simulation</a:t>
            </a:r>
            <a:br>
              <a:rPr lang="en-US" dirty="0"/>
            </a:br>
            <a:r>
              <a:rPr lang="en-US" sz="3600" dirty="0"/>
              <a:t>Distribute 104 instances of Kennedy over 500 documents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8BA4B-FEF5-B1E9-B4DA-85B834C68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CCA48-5F3A-CD6F-F02B-BA3701E626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500" dirty="0"/>
              <a:t>for </a:t>
            </a:r>
            <a:r>
              <a:rPr lang="en-US" sz="2500" dirty="0" err="1"/>
              <a:t>i</a:t>
            </a:r>
            <a:r>
              <a:rPr lang="en-US" sz="2500" dirty="0"/>
              <a:t> in range(10):             </a:t>
            </a:r>
          </a:p>
          <a:p>
            <a:pPr marL="0" indent="0">
              <a:buNone/>
            </a:pPr>
            <a:r>
              <a:rPr lang="en-US" sz="2500" dirty="0"/>
              <a:t>      print(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np.random.choice</a:t>
            </a:r>
            <a:r>
              <a:rPr lang="en-US" sz="2500" dirty="0"/>
              <a:t>(500, 104))))</a:t>
            </a:r>
          </a:p>
          <a:p>
            <a:pPr marL="0" indent="0">
              <a:buNone/>
            </a:pPr>
            <a:r>
              <a:rPr lang="en-US" sz="3300" dirty="0"/>
              <a:t>[393  92   6]</a:t>
            </a:r>
          </a:p>
          <a:p>
            <a:pPr marL="0" indent="0">
              <a:buNone/>
            </a:pPr>
            <a:r>
              <a:rPr lang="en-US" sz="3300" dirty="0"/>
              <a:t>[407  80  12]</a:t>
            </a:r>
          </a:p>
          <a:p>
            <a:pPr marL="0" indent="0">
              <a:buNone/>
            </a:pPr>
            <a:r>
              <a:rPr lang="en-US" sz="3300" dirty="0"/>
              <a:t>[405  86   9]</a:t>
            </a:r>
          </a:p>
          <a:p>
            <a:pPr marL="0" indent="0">
              <a:buNone/>
            </a:pPr>
            <a:r>
              <a:rPr lang="en-US" sz="3300" dirty="0"/>
              <a:t>[401  90   7]</a:t>
            </a:r>
          </a:p>
          <a:p>
            <a:pPr marL="0" indent="0">
              <a:buNone/>
            </a:pPr>
            <a:r>
              <a:rPr lang="en-US" sz="3300" dirty="0"/>
              <a:t>[397  91   5   1]</a:t>
            </a:r>
          </a:p>
          <a:p>
            <a:pPr marL="0" indent="0">
              <a:buNone/>
            </a:pPr>
            <a:r>
              <a:rPr lang="en-US" sz="3300" dirty="0"/>
              <a:t>[402  86   9]</a:t>
            </a:r>
          </a:p>
          <a:p>
            <a:pPr marL="0" indent="0">
              <a:buNone/>
            </a:pPr>
            <a:r>
              <a:rPr lang="en-US" sz="3300" dirty="0"/>
              <a:t>[404  88   8]</a:t>
            </a:r>
          </a:p>
          <a:p>
            <a:pPr marL="0" indent="0">
              <a:buNone/>
            </a:pPr>
            <a:r>
              <a:rPr lang="en-US" sz="3300" dirty="0"/>
              <a:t>[404  86   9]</a:t>
            </a:r>
          </a:p>
          <a:p>
            <a:pPr marL="0" indent="0">
              <a:buNone/>
            </a:pPr>
            <a:r>
              <a:rPr lang="en-US" sz="3300" dirty="0"/>
              <a:t>[398  85   8   1]</a:t>
            </a:r>
          </a:p>
          <a:p>
            <a:pPr marL="0" indent="0">
              <a:buNone/>
            </a:pPr>
            <a:r>
              <a:rPr lang="en-US" sz="3300" dirty="0"/>
              <a:t>[395  86   9]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A5085E-E255-05DE-8303-427B6190F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Predicted Frequency of Kennedy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6F615AD-2276-EEC0-AAF5-E662D9968D2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57299129"/>
              </p:ext>
            </p:extLst>
          </p:nvPr>
        </p:nvGraphicFramePr>
        <p:xfrm>
          <a:off x="6172200" y="2505075"/>
          <a:ext cx="4146548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05538737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176764422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79206372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20681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12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57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08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3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12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9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7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72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64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79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16426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181988-3081-AACD-31FB-617FD47C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83FE-3221-625F-DAFD-0CA997F5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20920A-D268-0710-A8D2-25DF5289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447472" y="3319462"/>
            <a:ext cx="4921489" cy="3482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0F898E24-A103-8DB9-A4AD-169C9C0C234A}"/>
              </a:ext>
            </a:extLst>
          </p:cNvPr>
          <p:cNvSpPr/>
          <p:nvPr/>
        </p:nvSpPr>
        <p:spPr>
          <a:xfrm>
            <a:off x="5759689" y="4352925"/>
            <a:ext cx="5958626" cy="2142955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If there are more “</a:t>
            </a:r>
            <a:r>
              <a:rPr lang="en-US" sz="3200" dirty="0" err="1"/>
              <a:t>Kennedy”s</a:t>
            </a:r>
            <a:r>
              <a:rPr lang="en-US" sz="3200" dirty="0"/>
              <a:t> than chance</a:t>
            </a:r>
          </a:p>
          <a:p>
            <a:pPr algn="ctr">
              <a:defRPr/>
            </a:pPr>
            <a:r>
              <a:rPr lang="en-US" sz="3200" dirty="0">
                <a:sym typeface="Wingdings" pitchFamily="2" charset="2"/>
              </a:rPr>
              <a:t></a:t>
            </a:r>
          </a:p>
          <a:p>
            <a:pPr algn="ctr">
              <a:defRPr/>
            </a:pPr>
            <a:r>
              <a:rPr lang="en-US" sz="3200" dirty="0"/>
              <a:t> topic is predictable</a:t>
            </a:r>
          </a:p>
        </p:txBody>
      </p:sp>
    </p:spTree>
    <p:extLst>
      <p:ext uri="{BB962C8B-B14F-4D97-AF65-F5344CB8AC3E}">
        <p14:creationId xmlns:p14="http://schemas.microsoft.com/office/powerpoint/2010/main" val="15303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-132571" y="4549775"/>
            <a:ext cx="3409171" cy="860425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3D4D13-BF29-7755-1DED-D9F6A637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8DEE275-652C-2BD9-ACE3-D7E6554A839F}"/>
              </a:ext>
            </a:extLst>
          </p:cNvPr>
          <p:cNvSpPr/>
          <p:nvPr/>
        </p:nvSpPr>
        <p:spPr>
          <a:xfrm>
            <a:off x="4800600" y="6100488"/>
            <a:ext cx="4530112" cy="563563"/>
          </a:xfrm>
          <a:prstGeom prst="wedgeRoundRectCallout">
            <a:avLst>
              <a:gd name="adj1" fmla="val -62364"/>
              <a:gd name="adj2" fmla="val -16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Sheds light on hidden variables</a:t>
            </a:r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34542"/>
              <a:gd name="adj2" fmla="val 1345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8E43A-330D-6F5C-AF96-A9A096CB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4D903-5BBA-FADC-3649-EA01D2E6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8578DA-D1BE-F623-8FF9-9F2EA3929184}"/>
              </a:ext>
            </a:extLst>
          </p:cNvPr>
          <p:cNvSpPr/>
          <p:nvPr/>
        </p:nvSpPr>
        <p:spPr>
          <a:xfrm>
            <a:off x="6666988" y="2397603"/>
            <a:ext cx="348066" cy="261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Opportunity for collaboration</a:t>
            </a:r>
          </a:p>
          <a:p>
            <a:pPr lvl="2"/>
            <a:r>
              <a:rPr lang="en-US" dirty="0">
                <a:sym typeface="Wingdings" pitchFamily="2" charset="2"/>
              </a:rPr>
              <a:t>Machines are more fluent than trustworthy</a:t>
            </a:r>
          </a:p>
          <a:p>
            <a:pPr lvl="2"/>
            <a:r>
              <a:rPr lang="en-US" dirty="0">
                <a:sym typeface="Wingdings" pitchFamily="2" charset="2"/>
              </a:rPr>
              <a:t>Good application  Modern version of a </a:t>
            </a:r>
            <a:r>
              <a:rPr lang="en-US" dirty="0" err="1">
                <a:sym typeface="Wingdings" pitchFamily="2" charset="2"/>
              </a:rPr>
              <a:t>thesaursus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65D9-AAAC-C580-5EA1-92E82EAF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Sampling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96305-1CB8-3F79-B06E-985318BA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B4A7A-8C3A-8E3E-FAEA-26D2E345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395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76F8-3183-E749-1B50-F9B20968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25C2-13A9-B6AF-8E61-814F3EE9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AA97D-97EF-3735-1266-8C9F12B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1B762-C9F4-216E-62A6-4708168D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276F9-AE88-1D79-51AC-F148B2CA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251A8-5CCB-7BB7-B6FD-15BBD627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32AE17D-FA8C-100D-2968-068FA339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388670-A77B-748A-0F4C-3B1C8814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B1FF-89D6-A113-7BDE-EBFACAB01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261E-8DCF-B886-C55A-F1207BCC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More embeddings you can download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https://api.semanticscholar.org/api-docs/datasets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000" dirty="0">
                <a:hlinkClick r:id="rId3"/>
              </a:rPr>
              <a:t>http://recommendpapers.xyz</a:t>
            </a:r>
            <a:r>
              <a:rPr lang="en-US" sz="3000" dirty="0"/>
              <a:t> (Recommend papers with ANN)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C0ED-FA97-9933-B7A8-9EF16457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201842"/>
            <a:ext cx="5181600" cy="1812132"/>
          </a:xfrm>
        </p:spPr>
        <p:txBody>
          <a:bodyPr>
            <a:normAutofit/>
          </a:bodyPr>
          <a:lstStyle/>
          <a:p>
            <a:r>
              <a:rPr lang="en-US" sz="2400" dirty="0"/>
              <a:t>200M Academic Papers</a:t>
            </a:r>
          </a:p>
          <a:p>
            <a:pPr lvl="1"/>
            <a:r>
              <a:rPr lang="en-US" sz="2000" dirty="0"/>
              <a:t>Available: </a:t>
            </a:r>
          </a:p>
          <a:p>
            <a:pPr lvl="2"/>
            <a:r>
              <a:rPr lang="en-US" sz="1800" dirty="0"/>
              <a:t>API &amp; Bulk Download</a:t>
            </a:r>
          </a:p>
          <a:p>
            <a:pPr lvl="2"/>
            <a:r>
              <a:rPr lang="en-US" sz="1800" dirty="0"/>
              <a:t>Many have titles, abstracts, vectors</a:t>
            </a:r>
          </a:p>
          <a:p>
            <a:pPr lvl="2"/>
            <a:r>
              <a:rPr lang="en-US" sz="1800" dirty="0"/>
              <a:t>PDFs for about 10%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7B9D3A-896C-4168-7B7E-574F2C61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C66B6-CF31-F96E-2CAA-3EFFC2E2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49</a:t>
            </a:fld>
            <a:endParaRPr lang="en-US"/>
          </a:p>
        </p:txBody>
      </p:sp>
      <p:pic>
        <p:nvPicPr>
          <p:cNvPr id="10" name="Content Placeholder 9" descr="A screenshot of a phone&#10;&#10;AI-generated content may be incorrect.">
            <a:extLst>
              <a:ext uri="{FF2B5EF4-FFF2-40B4-BE49-F238E27FC236}">
                <a16:creationId xmlns:a16="http://schemas.microsoft.com/office/drawing/2014/main" id="{1A0F8477-85B8-D6A6-DEF8-8CEBA67BF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976"/>
          <a:stretch>
            <a:fillRect/>
          </a:stretch>
        </p:blipFill>
        <p:spPr>
          <a:xfrm>
            <a:off x="838201" y="1820313"/>
            <a:ext cx="8651182" cy="2144406"/>
          </a:xfrm>
          <a:ln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Tall-skinny matrix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Semantic Scholar,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(200M academic papers)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r>
                  <a:rPr lang="en-US" dirty="0"/>
                  <a:t> (hidden dimensions in BERT)</a:t>
                </a: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  <a:blipFill>
                <a:blip r:embed="rId5"/>
                <a:stretch>
                  <a:fillRect l="-1798" t="-4118" b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7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DA9869B-A615-56C6-041A-DD69F9A0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461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(tall-skinny)</a:t>
                </a:r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Sample of this space</a:t>
            </a:r>
          </a:p>
          <a:p>
            <a:pPr lvl="1"/>
            <a:r>
              <a:rPr lang="en-US" dirty="0"/>
              <a:t>Dataset / Benchmark (Semantic Scholar)</a:t>
            </a:r>
          </a:p>
          <a:p>
            <a:r>
              <a:rPr lang="en-US" dirty="0"/>
              <a:t>LLMs(sample)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pPr lvl="1"/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|sample| &gt;&gt; hidden dimensions</a:t>
            </a:r>
          </a:p>
          <a:p>
            <a:r>
              <a:rPr lang="en-US" dirty="0">
                <a:sym typeface="Wingdings" pitchFamily="2" charset="2"/>
              </a:rPr>
              <a:t>Motivation for SVD</a:t>
            </a:r>
          </a:p>
          <a:p>
            <a:pPr lvl="1"/>
            <a:r>
              <a:rPr lang="en-US" dirty="0">
                <a:sym typeface="Wingdings" pitchFamily="2" charset="2"/>
              </a:rPr>
              <a:t>Compression/Intrinsic Dimensions</a:t>
            </a:r>
          </a:p>
          <a:p>
            <a:pPr lvl="1"/>
            <a:r>
              <a:rPr lang="en-US" dirty="0">
                <a:sym typeface="Wingdings" pitchFamily="2" charset="2"/>
              </a:rPr>
              <a:t>Smaller embeddings  easier to process</a:t>
            </a:r>
          </a:p>
          <a:p>
            <a:pPr lvl="1"/>
            <a:r>
              <a:rPr lang="en-US" dirty="0">
                <a:sym typeface="Wingdings" pitchFamily="2" charset="2"/>
              </a:rPr>
              <a:t>First step in ANN: compress vector DB</a:t>
            </a:r>
            <a:endParaRPr lang="en-US" dirty="0"/>
          </a:p>
          <a:p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0B23D-7902-6062-B20B-BAB29690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AutoShape 2" descr="sample">
            <a:extLst>
              <a:ext uri="{FF2B5EF4-FFF2-40B4-BE49-F238E27FC236}">
                <a16:creationId xmlns:a16="http://schemas.microsoft.com/office/drawing/2014/main" id="{96294EFE-7FB5-96A2-EEE6-B7AAC7602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pPr lvl="1"/>
                <a:r>
                  <a:rPr lang="en-US" dirty="0"/>
                  <a:t>(without dependency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D99B5-A5B9-C153-97C6-CBBB1DBF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09561-B7E5-FD8E-58C6-1CF52E18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Scaling up</a:t>
                </a:r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9C412-01EA-6B27-B242-71561465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 # hidden dimensions</a:t>
            </a:r>
          </a:p>
          <a:p>
            <a:pPr marL="0" indent="0">
              <a:buNone/>
            </a:pPr>
            <a:r>
              <a:rPr lang="en-US" dirty="0"/>
              <a:t>s = 10*m # sample size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577DE3-0C43-8A11-FA44-E4026143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Generalizations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5EDA4D-B4D9-7F62-626D-B7D731C2887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Scaling up approximation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5EDA4D-B4D9-7F62-626D-B7D731C28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72F294-6345-7B07-7B14-0B1EC909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34B77-306A-2CCE-1629-76BF7A75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555.22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d in [D12,D23,np.sqrt(2) * D1]: </a:t>
            </a:r>
          </a:p>
          <a:p>
            <a:pPr marL="457200" lvl="1" indent="0">
              <a:buNone/>
            </a:pPr>
            <a:r>
              <a:rPr lang="en-US" sz="2000" dirty="0"/>
              <a:t>print(</a:t>
            </a:r>
            <a:r>
              <a:rPr lang="en-US" sz="2000" dirty="0" err="1"/>
              <a:t>np.round</a:t>
            </a:r>
            <a:r>
              <a:rPr lang="en-US" sz="2000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665378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75A8C8C-9D28-3FA0-BB25-3D5997FE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endParaRPr lang="en-US" b="1" dirty="0"/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sz="1800" dirty="0"/>
              <a:t> print(</a:t>
            </a:r>
            <a:r>
              <a:rPr lang="en-US" sz="1800" dirty="0" err="1"/>
              <a:t>np.round</a:t>
            </a:r>
            <a:r>
              <a:rPr lang="en-US" sz="1800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857F94D-730F-10BA-D92A-067FAC15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5E1A8-5225-32A1-3292-79CDF337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DA223-8167-D5A1-9213-720BA95D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0854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BE447-C6AA-8B29-94B1-18202BB9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/>
              <a:t>Scaling up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 </a:t>
            </a:r>
          </a:p>
          <a:p>
            <a:r>
              <a:rPr lang="en-US" dirty="0"/>
              <a:t>(s is too small)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16.65 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16.71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16.14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30.28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29.74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23.54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42.1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8.08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28.83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5A71AC-1141-E36A-C8FA-3A7ACBC6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Scaling Up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s=5000 </a:t>
            </a:r>
          </a:p>
          <a:p>
            <a:r>
              <a:rPr lang="en-US" dirty="0"/>
              <a:t>(s is larger than necessary)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E190FF9-FECF-835A-3685-FAC2025F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6525"/>
                <a:ext cx="10515600" cy="1870869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Comparison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(lines)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(points)</a:t>
                </a:r>
                <a:br>
                  <a:rPr lang="en-US" dirty="0"/>
                </a:br>
                <a:r>
                  <a:rPr lang="en-US" dirty="0"/>
                  <a:t>Conclusion: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6525"/>
                <a:ext cx="10515600" cy="1870869"/>
              </a:xfrm>
              <a:blipFill>
                <a:blip r:embed="rId2"/>
                <a:stretch>
                  <a:fillRect l="-217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AEC3E-FA31-FF01-3C30-03556255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C0BA24-294D-5EC0-6E8B-3AD67D15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/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More generally,</a:t>
                </a:r>
              </a:p>
              <a:p>
                <a:endParaRPr lang="en-US" sz="2800" dirty="0"/>
              </a:p>
              <a:p>
                <a:pPr algn="ctr"/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when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blipFill>
                <a:blip r:embed="rId3"/>
                <a:stretch>
                  <a:fillRect l="-4878" t="-1773" r="-1463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FD4EDDD-EF32-6C54-8EA5-BEB218E7A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0168" y="1780614"/>
            <a:ext cx="7858678" cy="5000978"/>
          </a:xfrm>
        </p:spPr>
      </p:pic>
    </p:spTree>
    <p:extLst>
      <p:ext uri="{BB962C8B-B14F-4D97-AF65-F5344CB8AC3E}">
        <p14:creationId xmlns:p14="http://schemas.microsoft.com/office/powerpoint/2010/main" val="2772229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956E9D-5306-7AF9-8C6F-68B074AF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previous slide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A6696F-64E6-5D85-BD72-F11ACA2A2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19738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r>
              <a:rPr lang="en-US" dirty="0"/>
              <a:t>m = int(</a:t>
            </a:r>
            <a:r>
              <a:rPr lang="en-US" dirty="0" err="1"/>
              <a:t>sys.argv</a:t>
            </a:r>
            <a:r>
              <a:rPr lang="en-US" dirty="0"/>
              <a:t>[1])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svd</a:t>
            </a:r>
            <a:r>
              <a:rPr lang="en-US" dirty="0"/>
              <a:t>(M): </a:t>
            </a:r>
          </a:p>
          <a:p>
            <a:pPr marL="0" indent="0">
              <a:buNone/>
            </a:pPr>
            <a:r>
              <a:rPr lang="en-US" dirty="0"/>
              <a:t>     return </a:t>
            </a:r>
            <a:r>
              <a:rPr lang="en-US" dirty="0" err="1"/>
              <a:t>np.linalg.svd</a:t>
            </a:r>
            <a:r>
              <a:rPr lang="en-US" dirty="0"/>
              <a:t>(M, </a:t>
            </a:r>
            <a:r>
              <a:rPr lang="en-US" dirty="0" err="1"/>
              <a:t>full_matrices</a:t>
            </a:r>
            <a:r>
              <a:rPr lang="en-US" dirty="0"/>
              <a:t>=False)</a:t>
            </a:r>
          </a:p>
          <a:p>
            <a:pPr marL="0" indent="0">
              <a:buNone/>
            </a:pPr>
            <a:r>
              <a:rPr lang="en-US" dirty="0"/>
              <a:t>def rand(dims): 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np.random.random</a:t>
            </a:r>
            <a:r>
              <a:rPr lang="en-US" dirty="0"/>
              <a:t>(dims) - 0.5</a:t>
            </a:r>
          </a:p>
          <a:p>
            <a:pPr marL="0" indent="0">
              <a:buNone/>
            </a:pPr>
            <a:r>
              <a:rPr lang="en-US" dirty="0"/>
              <a:t>print('m\</a:t>
            </a:r>
            <a:r>
              <a:rPr lang="en-US" dirty="0" err="1"/>
              <a:t>ts</a:t>
            </a:r>
            <a:r>
              <a:rPr lang="en-US" dirty="0"/>
              <a:t>\tnorm12\tnorm12hat')</a:t>
            </a:r>
          </a:p>
          <a:p>
            <a:pPr marL="0" indent="0">
              <a:buNone/>
            </a:pPr>
            <a:r>
              <a:rPr lang="en-US" dirty="0"/>
              <a:t>for factor in range(500,1, -1):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1/factor)</a:t>
            </a:r>
          </a:p>
          <a:p>
            <a:pPr marL="0" indent="0">
              <a:buNone/>
            </a:pPr>
            <a:r>
              <a:rPr lang="en-US" dirty="0"/>
              <a:t>for factor in range(1,500):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factor)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55EE6-68A3-712F-9163-69B12A2AA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do_factor</a:t>
            </a:r>
            <a:r>
              <a:rPr lang="en-US" dirty="0"/>
              <a:t>(m, factor):</a:t>
            </a:r>
          </a:p>
          <a:p>
            <a:pPr marL="0" indent="0">
              <a:buNone/>
            </a:pPr>
            <a:r>
              <a:rPr lang="en-US" dirty="0"/>
              <a:t>    s = int(m*factor)</a:t>
            </a:r>
          </a:p>
          <a:p>
            <a:pPr marL="0" indent="0">
              <a:buNone/>
            </a:pPr>
            <a:r>
              <a:rPr lang="en-US" dirty="0"/>
              <a:t>    if s &lt; 5: return</a:t>
            </a:r>
          </a:p>
          <a:p>
            <a:pPr marL="0" indent="0">
              <a:buNone/>
            </a:pPr>
            <a:r>
              <a:rPr lang="en-US" dirty="0"/>
              <a:t>    Z1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Z2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    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    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    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    norm12 = </a:t>
            </a:r>
            <a:r>
              <a:rPr lang="en-US" dirty="0" err="1"/>
              <a:t>np.sum</a:t>
            </a:r>
            <a:r>
              <a:rPr lang="en-US" dirty="0"/>
              <a:t>(D12)</a:t>
            </a:r>
          </a:p>
          <a:p>
            <a:pPr marL="0" indent="0">
              <a:buNone/>
            </a:pPr>
            <a:r>
              <a:rPr lang="en-US" dirty="0"/>
              <a:t>    norm12hat = </a:t>
            </a:r>
            <a:r>
              <a:rPr lang="en-US" dirty="0" err="1"/>
              <a:t>np.sqrt</a:t>
            </a:r>
            <a:r>
              <a:rPr lang="en-US" dirty="0"/>
              <a:t>(2) * </a:t>
            </a:r>
            <a:r>
              <a:rPr lang="en-US" dirty="0" err="1"/>
              <a:t>np.sum</a:t>
            </a:r>
            <a:r>
              <a:rPr lang="en-US" dirty="0"/>
              <a:t>(D1)</a:t>
            </a:r>
          </a:p>
          <a:p>
            <a:pPr marL="0" indent="0">
              <a:buNone/>
            </a:pPr>
            <a:r>
              <a:rPr lang="en-US" dirty="0"/>
              <a:t>    print('\</a:t>
            </a:r>
            <a:r>
              <a:rPr lang="en-US" dirty="0" err="1"/>
              <a:t>t'.join</a:t>
            </a:r>
            <a:r>
              <a:rPr lang="en-US" dirty="0"/>
              <a:t>(map(str, [m, s, norm12, norm12hat])))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28C5-CAE9-1FE3-F0C0-6274A9E3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77C-3C74-06EC-9088-78C03C26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67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 (independent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22" t="-2405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65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0FB6D-968F-4E9F-52F4-53AC7A6B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sample</a:t>
                </a:r>
              </a:p>
              <a:p>
                <a:pPr lvl="1"/>
                <a:r>
                  <a:rPr lang="en-US" dirty="0"/>
                  <a:t>Good enough 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</a:t>
                </a:r>
              </a:p>
              <a:p>
                <a:pPr lvl="2"/>
                <a:r>
                  <a:rPr lang="en-US" dirty="0"/>
                  <a:t>to tell you how LLM will perform </a:t>
                </a:r>
              </a:p>
              <a:p>
                <a:pPr lvl="2"/>
                <a:r>
                  <a:rPr lang="en-US" dirty="0"/>
                  <a:t>on infinite set of all possible inputs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matter</a:t>
            </a:r>
          </a:p>
          <a:p>
            <a:pPr lvl="1"/>
            <a:r>
              <a:rPr lang="en-US" dirty="0"/>
              <a:t>in a small sample (benchmark)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Benchmarking and SVD </a:t>
            </a:r>
          </a:p>
          <a:p>
            <a:pPr lvl="1"/>
            <a:r>
              <a:rPr lang="en-US" dirty="0"/>
              <a:t>do not capture rare cases</a:t>
            </a:r>
          </a:p>
          <a:p>
            <a:r>
              <a:rPr lang="en-US" dirty="0"/>
              <a:t>We need to listen more to minorities</a:t>
            </a:r>
          </a:p>
          <a:p>
            <a:pPr lvl="1"/>
            <a:r>
              <a:rPr lang="en-US" dirty="0"/>
              <a:t>Rare cases are too important to ignore</a:t>
            </a:r>
          </a:p>
          <a:p>
            <a:r>
              <a:rPr lang="en-US" dirty="0"/>
              <a:t>Random sampling </a:t>
            </a:r>
            <a:r>
              <a:rPr lang="en-US" dirty="0">
                <a:sym typeface="Wingdings" pitchFamily="2" charset="2"/>
              </a:rPr>
              <a:t> Stratification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F7D0C-CC1C-2264-A877-488A684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Stratify Semantic Scholar</a:t>
            </a:r>
            <a:br>
              <a:rPr lang="en-US" sz="3600" dirty="0"/>
            </a:br>
            <a:r>
              <a:rPr lang="en-US" sz="3600" dirty="0"/>
              <a:t>By Language, Field of Study, Venue, etc.</a:t>
            </a:r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68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E04D497-3532-26B0-B6B1-3ADCD7FD3339}"/>
              </a:ext>
            </a:extLst>
          </p:cNvPr>
          <p:cNvSpPr/>
          <p:nvPr/>
        </p:nvSpPr>
        <p:spPr>
          <a:xfrm>
            <a:off x="3866272" y="2097975"/>
            <a:ext cx="1999542" cy="476884"/>
          </a:xfrm>
          <a:prstGeom prst="wedgeRoundRectCallout">
            <a:avLst>
              <a:gd name="adj1" fmla="val -63059"/>
              <a:gd name="adj2" fmla="val 860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Monolingual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2764732-7989-379F-3EF6-21B743EB597B}"/>
              </a:ext>
            </a:extLst>
          </p:cNvPr>
          <p:cNvSpPr/>
          <p:nvPr/>
        </p:nvSpPr>
        <p:spPr>
          <a:xfrm>
            <a:off x="3998033" y="4558727"/>
            <a:ext cx="1999542" cy="476884"/>
          </a:xfrm>
          <a:prstGeom prst="wedgeRoundRectCallout">
            <a:avLst>
              <a:gd name="adj1" fmla="val -70919"/>
              <a:gd name="adj2" fmla="val 335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Multilingual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443FEA-48B9-D2B5-FE7C-B92CEE95655A}"/>
              </a:ext>
            </a:extLst>
          </p:cNvPr>
          <p:cNvSpPr/>
          <p:nvPr/>
        </p:nvSpPr>
        <p:spPr>
          <a:xfrm>
            <a:off x="1519845" y="4001245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C8498A-7270-7786-975A-E815B892CEBD}"/>
              </a:ext>
            </a:extLst>
          </p:cNvPr>
          <p:cNvSpPr/>
          <p:nvPr/>
        </p:nvSpPr>
        <p:spPr>
          <a:xfrm>
            <a:off x="4678532" y="3924196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570A81-1010-4F33-6753-D338147B02A5}"/>
              </a:ext>
            </a:extLst>
          </p:cNvPr>
          <p:cNvSpPr/>
          <p:nvPr/>
        </p:nvSpPr>
        <p:spPr>
          <a:xfrm>
            <a:off x="1923425" y="6051888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E059BB-F103-54D5-9F67-55D899B333E0}"/>
              </a:ext>
            </a:extLst>
          </p:cNvPr>
          <p:cNvSpPr/>
          <p:nvPr/>
        </p:nvSpPr>
        <p:spPr>
          <a:xfrm>
            <a:off x="897106" y="2952463"/>
            <a:ext cx="575319" cy="1226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87EDFE-2A53-7F6D-10B7-DDEA91CACB8C}"/>
              </a:ext>
            </a:extLst>
          </p:cNvPr>
          <p:cNvSpPr/>
          <p:nvPr/>
        </p:nvSpPr>
        <p:spPr>
          <a:xfrm>
            <a:off x="897106" y="5126581"/>
            <a:ext cx="575319" cy="1226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8A7DC-6AD7-5169-4F46-A67E795F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91455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70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  <a:p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 (corner cases)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673E-1365-DCAA-0809-8B87738E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r>
              <a:rPr lang="en-US" dirty="0"/>
              <a:t>This is a good time to revisit sampling</a:t>
            </a:r>
          </a:p>
          <a:p>
            <a:pPr lvl="1"/>
            <a:r>
              <a:rPr lang="en-US" dirty="0"/>
              <a:t>All you need is sampling?</a:t>
            </a:r>
          </a:p>
          <a:p>
            <a:pPr lvl="2"/>
            <a:r>
              <a:rPr lang="en-US" dirty="0"/>
              <a:t>Yes</a:t>
            </a:r>
          </a:p>
          <a:p>
            <a:pPr lvl="3"/>
            <a:r>
              <a:rPr lang="en-US" dirty="0">
                <a:sym typeface="Wingdings" pitchFamily="2" charset="2"/>
              </a:rPr>
              <a:t>Benchmarking</a:t>
            </a:r>
          </a:p>
          <a:p>
            <a:pPr lvl="3"/>
            <a:r>
              <a:rPr lang="en-US" dirty="0">
                <a:sym typeface="Wingdings" pitchFamily="2" charset="2"/>
              </a:rPr>
              <a:t>SVD</a:t>
            </a:r>
            <a:endParaRPr lang="en-US" dirty="0"/>
          </a:p>
          <a:p>
            <a:pPr lvl="2"/>
            <a:r>
              <a:rPr lang="en-US" dirty="0"/>
              <a:t>No</a:t>
            </a:r>
          </a:p>
          <a:p>
            <a:pPr lvl="3"/>
            <a:r>
              <a:rPr lang="en-US" dirty="0"/>
              <a:t>Don’t ignore rare (corner) cases</a:t>
            </a:r>
          </a:p>
          <a:p>
            <a:pPr lvl="3"/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Chinese, etc.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1A0D6-E425-6B9A-ED9C-99F7E2FE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F41CC-CA47-6D17-F7BC-5384090E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775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F9AC-16C3-ACCA-BD4E-E9977738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26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17678</TotalTime>
  <Words>5474</Words>
  <Application>Microsoft Macintosh PowerPoint</Application>
  <PresentationFormat>Widescreen</PresentationFormat>
  <Paragraphs>1062</Paragraphs>
  <Slides>73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Special Issue of International Journal of Lexicography in Memory of Patrick Hanks</vt:lpstr>
      <vt:lpstr>PowerPoint Presentation</vt:lpstr>
      <vt:lpstr>Ngrams  PMI</vt:lpstr>
      <vt:lpstr>Pointwise Mutual Information (PMI)</vt:lpstr>
      <vt:lpstr>There is no data like more data</vt:lpstr>
      <vt:lpstr>From PMI to Bots Connecting the dots between the past and the future</vt:lpstr>
      <vt:lpstr>PMI: Factored Version of Word2Vec</vt:lpstr>
      <vt:lpstr>Inference (Table Lookup):  Database + Query  Answers</vt:lpstr>
      <vt:lpstr>Inference (Table Lookup):  Database + Query  Answers</vt:lpstr>
      <vt:lpstr>Refresher on Dimension Reduction (and Motivation for SVD)</vt:lpstr>
      <vt:lpstr>https://en.wikipedia.org/wiki/Multidimensional_scaling </vt:lpstr>
      <vt:lpstr>Singular Value Decomposition (SVD)</vt:lpstr>
      <vt:lpstr>Inference (Table Lookup):  Database + Query  Answers</vt:lpstr>
      <vt:lpstr>Agenda: Connecting Dots</vt:lpstr>
      <vt:lpstr>Narrative/Hype: Bots are completely “new” But there is much to learn from the Past</vt:lpstr>
      <vt:lpstr>Narrative/Hype: Bots are completely “new” But there is much to learn from the Past</vt:lpstr>
      <vt:lpstr>PMI: Pointwise Mutual Information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PowerPoint Presentation</vt:lpstr>
      <vt:lpstr>Bots: Do’s and Don’ts</vt:lpstr>
      <vt:lpstr>Agenda</vt:lpstr>
      <vt:lpstr>Tools to Help Good Writers (This is not cheating) </vt:lpstr>
      <vt:lpstr>Testable Hypotheses</vt:lpstr>
      <vt:lpstr>Added 10k Words Language Evolves over Time</vt:lpstr>
      <vt:lpstr>Agenda</vt:lpstr>
      <vt:lpstr>Lesson: Samples Matter</vt:lpstr>
      <vt:lpstr>Rule of Thumb in Historical Linguistics</vt:lpstr>
      <vt:lpstr>Bigger Question: Sampling Should a Corpus be Balanced?</vt:lpstr>
      <vt:lpstr>Brown Corpus is a Balanced Corpus (Unlike many recent catch-as-catch-can corpora)</vt:lpstr>
      <vt:lpstr>PowerPoint Presentation</vt:lpstr>
      <vt:lpstr>Monte Carlo Simulation Distribute 104 instances of Kennedy over 500 documents</vt:lpstr>
      <vt:lpstr>PowerPoint Presentation</vt:lpstr>
      <vt:lpstr>Google Ngrams for “Kennedy” Books published since 1500</vt:lpstr>
      <vt:lpstr>Google Trends for “Kennedy”:  Queries over 12 months (7/24-7/25)</vt:lpstr>
      <vt:lpstr>Summary of Discussion on Bots</vt:lpstr>
      <vt:lpstr>Agenda</vt:lpstr>
      <vt:lpstr>Collocations: Examples &gt;&gt; Definitions (George Miller: Chomsky’s Mentor &amp; WordNet)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More embeddings you can download https://api.semanticscholar.org/api-docs/datasets  http://recommendpapers.xyz (Recommend papers with ANN)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Estimate Singular Values from a Sample</vt:lpstr>
      <vt:lpstr>What if sample is too small?</vt:lpstr>
      <vt:lpstr>Q: What if sample is too small? A: Scaling up  Large errors (underestimates)</vt:lpstr>
      <vt:lpstr>Larger Samples  Less Error (Less Scaling Up  Less Error)</vt:lpstr>
      <vt:lpstr>Comparison of |√2 D_1 | (lines) with 〖|D〗_12 | (points) Conclusion: lim┬(s→∞)⁡〖√2 " " D_1→" " D_12 〗</vt:lpstr>
      <vt:lpstr>Python for previous slide</vt:lpstr>
      <vt:lpstr>Summary: SVD with Batching</vt:lpstr>
      <vt:lpstr>Random Sampling is All You Need (?)</vt:lpstr>
      <vt:lpstr>Stratify Semantic Scholar By Language, Field of Study, Venue, etc.</vt:lpstr>
      <vt:lpstr>Using Nuclear Norms to Compare Monolingual and Multilingual LLMs</vt:lpstr>
      <vt:lpstr>Using Nuclear Norms to Compare Monolingual and Multilingual LLMs</vt:lpstr>
      <vt:lpstr>Hypothesis:  Bigger is Better</vt:lpstr>
      <vt:lpstr>Random Sampling is All You Need (?)</vt:lpstr>
      <vt:lpstr>Conclusions</vt:lpstr>
      <vt:lpstr>Brown Corpus: Influential over many fields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381</cp:revision>
  <dcterms:created xsi:type="dcterms:W3CDTF">2025-07-14T23:10:18Z</dcterms:created>
  <dcterms:modified xsi:type="dcterms:W3CDTF">2025-09-03T03:12:39Z</dcterms:modified>
</cp:coreProperties>
</file>